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</p:sldIdLst>
  <p:sldSz cy="5143500" cx="9144000"/>
  <p:notesSz cx="6858000" cy="9144000"/>
  <p:embeddedFontLst>
    <p:embeddedFont>
      <p:font typeface="Montserrat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MARIA EDUARDA PEREIRA VERGULH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5.xml"/><Relationship Id="rId33" Type="http://schemas.openxmlformats.org/officeDocument/2006/relationships/font" Target="fonts/Lato-regular.fntdata"/><Relationship Id="rId10" Type="http://schemas.openxmlformats.org/officeDocument/2006/relationships/slide" Target="slides/slide4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7.xml"/><Relationship Id="rId35" Type="http://schemas.openxmlformats.org/officeDocument/2006/relationships/font" Target="fonts/Lato-italic.fntdata"/><Relationship Id="rId12" Type="http://schemas.openxmlformats.org/officeDocument/2006/relationships/slide" Target="slides/slide6.xml"/><Relationship Id="rId34" Type="http://schemas.openxmlformats.org/officeDocument/2006/relationships/font" Target="fonts/Lato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Lato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12-02T22:24:20.182">
    <p:pos x="867" y="903"/>
    <p:text>inserir gráfico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5-12-02T22:27:04.455">
    <p:pos x="6000" y="0"/>
    <p:text>com tudo finalizado inserir capitulo de revisões</p:text>
  </p:cm>
</p:cmLst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ad432aa6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ad432aa6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ace2747c0e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3ace2747c0e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ace2747c0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ace2747c0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ace2747c0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ace2747c0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ace2747c0e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ace2747c0e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ace2747c0e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ace2747c0e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ace2747c0e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ace2747c0e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ace2747c0e_3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ace2747c0e_3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3ace2747c0e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3ace2747c0e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ad299b05b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ad299b05b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3ace2747c0e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3ace2747c0e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3ace2747c0e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3ace2747c0e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ace2747c0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3ace2747c0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ace2747c0e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3ace2747c0e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ace2747c0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ace2747c0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3ace2747c0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3ace2747c0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ace2747c0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ace2747c0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ace2747c0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ace2747c0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comments" Target="../comments/comment1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comments" Target="../comments/comment2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581975"/>
            <a:ext cx="5017500" cy="30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Modelo Preditivo para Gestão de Carga Horária de Colaboradores Horistas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948675" y="3925250"/>
            <a:ext cx="3024000" cy="52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Maria Eduarda Pereira Vergulho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Maria Helena Sonego Benczik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Valmor Batista Trindade.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/>
          <p:nvPr>
            <p:ph type="title"/>
          </p:nvPr>
        </p:nvSpPr>
        <p:spPr>
          <a:xfrm>
            <a:off x="1297500" y="393750"/>
            <a:ext cx="7319400" cy="6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Técnica utilizada - Random Forest Regressor</a:t>
            </a:r>
            <a:endParaRPr/>
          </a:p>
        </p:txBody>
      </p:sp>
      <p:sp>
        <p:nvSpPr>
          <p:cNvPr id="289" name="Google Shape;289;p26"/>
          <p:cNvSpPr txBox="1"/>
          <p:nvPr>
            <p:ph idx="1" type="body"/>
          </p:nvPr>
        </p:nvSpPr>
        <p:spPr>
          <a:xfrm>
            <a:off x="929475" y="1055250"/>
            <a:ext cx="7890000" cy="39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Método que utiliza </a:t>
            </a:r>
            <a:r>
              <a:rPr b="1" lang="pt-BR" sz="1100">
                <a:latin typeface="Arial"/>
                <a:ea typeface="Arial"/>
                <a:cs typeface="Arial"/>
                <a:sym typeface="Arial"/>
              </a:rPr>
              <a:t>várias Árvores de Decisão</a:t>
            </a:r>
            <a:r>
              <a:rPr lang="pt-BR" sz="1100">
                <a:latin typeface="Arial"/>
                <a:ea typeface="Arial"/>
                <a:cs typeface="Arial"/>
                <a:sym typeface="Arial"/>
              </a:rPr>
              <a:t> para fazer uma previsão. Ao invés de utilizar uma única árvore cria </a:t>
            </a:r>
            <a:r>
              <a:rPr b="1" lang="pt-BR" sz="1100">
                <a:latin typeface="Arial"/>
                <a:ea typeface="Arial"/>
                <a:cs typeface="Arial"/>
                <a:sym typeface="Arial"/>
              </a:rPr>
              <a:t>uma "floresta" de árvores</a:t>
            </a:r>
            <a:r>
              <a:rPr lang="pt-BR" sz="1100">
                <a:latin typeface="Arial"/>
                <a:ea typeface="Arial"/>
                <a:cs typeface="Arial"/>
                <a:sym typeface="Arial"/>
              </a:rPr>
              <a:t> e combina o resultado delas.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pt-BR">
                <a:latin typeface="Arial"/>
                <a:ea typeface="Arial"/>
                <a:cs typeface="Arial"/>
                <a:sym typeface="Arial"/>
              </a:rPr>
              <a:t>Como funciona: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SzPts val="1100"/>
              <a:buFont typeface="Arial"/>
              <a:buAutoNum type="arabicPeriod"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O modelo cria</a:t>
            </a:r>
            <a:r>
              <a:rPr b="1" lang="pt-BR" sz="1100">
                <a:latin typeface="Arial"/>
                <a:ea typeface="Arial"/>
                <a:cs typeface="Arial"/>
                <a:sym typeface="Arial"/>
              </a:rPr>
              <a:t> árvores de decisão</a:t>
            </a:r>
            <a:r>
              <a:rPr lang="pt-BR" sz="1100">
                <a:latin typeface="Arial"/>
                <a:ea typeface="Arial"/>
                <a:cs typeface="Arial"/>
                <a:sym typeface="Arial"/>
              </a:rPr>
              <a:t>, cada uma treinada com:</a:t>
            </a:r>
            <a:br>
              <a:rPr lang="pt-BR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Amostras aleatórias dos dados (com reposição) → </a:t>
            </a:r>
            <a:r>
              <a:rPr i="1" lang="pt-BR">
                <a:latin typeface="Arial"/>
                <a:ea typeface="Arial"/>
                <a:cs typeface="Arial"/>
                <a:sym typeface="Arial"/>
              </a:rPr>
              <a:t>bagging</a:t>
            </a:r>
            <a:br>
              <a:rPr i="1" lang="pt-BR">
                <a:latin typeface="Arial"/>
                <a:ea typeface="Arial"/>
                <a:cs typeface="Arial"/>
                <a:sym typeface="Arial"/>
              </a:rPr>
            </a:br>
            <a:endParaRPr i="1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Subconjuntos aleatórios das variáveis</a:t>
            </a:r>
            <a:br>
              <a:rPr lang="pt-BR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Cada árvore faz uma previsão.</a:t>
            </a:r>
            <a:br>
              <a:rPr lang="pt-BR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AutoNum type="arabicPeriod"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O Random Forest tira a </a:t>
            </a:r>
            <a:r>
              <a:rPr b="1" lang="pt-BR" sz="1100">
                <a:latin typeface="Arial"/>
                <a:ea typeface="Arial"/>
                <a:cs typeface="Arial"/>
                <a:sym typeface="Arial"/>
              </a:rPr>
              <a:t>média das previsões</a:t>
            </a:r>
            <a:r>
              <a:rPr lang="pt-BR" sz="1100">
                <a:latin typeface="Arial"/>
                <a:ea typeface="Arial"/>
                <a:cs typeface="Arial"/>
                <a:sym typeface="Arial"/>
              </a:rPr>
              <a:t> de todas as árvores para gerar o valor final.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7"/>
          <p:cNvSpPr txBox="1"/>
          <p:nvPr>
            <p:ph type="title"/>
          </p:nvPr>
        </p:nvSpPr>
        <p:spPr>
          <a:xfrm>
            <a:off x="901600" y="393750"/>
            <a:ext cx="80184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Técnica utilizada - Random Forest Regressor</a:t>
            </a:r>
            <a:endParaRPr/>
          </a:p>
        </p:txBody>
      </p:sp>
      <p:sp>
        <p:nvSpPr>
          <p:cNvPr id="295" name="Google Shape;295;p27"/>
          <p:cNvSpPr txBox="1"/>
          <p:nvPr>
            <p:ph idx="1" type="body"/>
          </p:nvPr>
        </p:nvSpPr>
        <p:spPr>
          <a:xfrm>
            <a:off x="59125" y="1381950"/>
            <a:ext cx="4825800" cy="34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pt-BR" sz="1000">
                <a:latin typeface="Arial"/>
                <a:ea typeface="Arial"/>
                <a:cs typeface="Arial"/>
                <a:sym typeface="Arial"/>
              </a:rPr>
              <a:t> Desempenho em Séries Temporais Curtas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Modelo funciona bem com poucos dados</a:t>
            </a:r>
            <a:br>
              <a:rPr lang="pt-BR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Capaz generalizar sem exigir grandes volumes de amostras</a:t>
            </a:r>
            <a:br>
              <a:rPr lang="pt-BR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000">
                <a:latin typeface="Arial"/>
                <a:ea typeface="Arial"/>
                <a:cs typeface="Arial"/>
                <a:sym typeface="Arial"/>
              </a:rPr>
              <a:t> Robustez a Dados Ruidosos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●"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Estrutura baseada em múltiplas árvores reduz impacto de:</a:t>
            </a:r>
            <a:br>
              <a:rPr lang="pt-BR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variações inesperadas</a:t>
            </a:r>
            <a:br>
              <a:rPr lang="pt-BR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valores atípicos</a:t>
            </a:r>
            <a:br>
              <a:rPr lang="pt-BR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Char char="○"/>
            </a:pPr>
            <a:r>
              <a:rPr lang="pt-BR">
                <a:latin typeface="Arial"/>
                <a:ea typeface="Arial"/>
                <a:cs typeface="Arial"/>
                <a:sym typeface="Arial"/>
              </a:rPr>
              <a:t>ruídos operacionais do dataset</a:t>
            </a:r>
            <a:br>
              <a:rPr lang="pt-BR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1000">
                <a:latin typeface="Arial"/>
                <a:ea typeface="Arial"/>
                <a:cs typeface="Arial"/>
                <a:sym typeface="Arial"/>
              </a:rPr>
              <a:t> </a:t>
            </a:r>
            <a:endParaRPr/>
          </a:p>
        </p:txBody>
      </p:sp>
      <p:sp>
        <p:nvSpPr>
          <p:cNvPr id="296" name="Google Shape;296;p27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97" name="Google Shape;297;p27"/>
          <p:cNvSpPr txBox="1"/>
          <p:nvPr/>
        </p:nvSpPr>
        <p:spPr>
          <a:xfrm>
            <a:off x="4884925" y="1514975"/>
            <a:ext cx="44193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lt1"/>
                </a:solidFill>
              </a:rPr>
              <a:t>F</a:t>
            </a:r>
            <a:r>
              <a:rPr b="1" lang="pt-BR" sz="1000">
                <a:solidFill>
                  <a:schemeClr val="lt1"/>
                </a:solidFill>
              </a:rPr>
              <a:t>acilidade na Preparação dos Dados</a:t>
            </a:r>
            <a:endParaRPr b="1" sz="10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pt-BR" sz="1100">
                <a:solidFill>
                  <a:schemeClr val="lt1"/>
                </a:solidFill>
              </a:rPr>
              <a:t>Não exige normalização das variáveis</a:t>
            </a:r>
            <a:br>
              <a:rPr lang="pt-BR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pt-BR" sz="1100">
                <a:solidFill>
                  <a:schemeClr val="lt1"/>
                </a:solidFill>
              </a:rPr>
              <a:t>Simplifica o pipeline de </a:t>
            </a:r>
            <a:r>
              <a:rPr lang="pt-BR" sz="1100">
                <a:solidFill>
                  <a:schemeClr val="lt1"/>
                </a:solidFill>
              </a:rPr>
              <a:t>pré processamento</a:t>
            </a:r>
            <a:br>
              <a:rPr lang="pt-BR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pt-BR" sz="1100">
                <a:solidFill>
                  <a:schemeClr val="lt1"/>
                </a:solidFill>
              </a:rPr>
              <a:t>Mantém a qualidade das previsões mesmo sem ajustes extensos</a:t>
            </a:r>
            <a:br>
              <a:rPr lang="pt-BR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000">
                <a:solidFill>
                  <a:schemeClr val="lt1"/>
                </a:solidFill>
              </a:rPr>
              <a:t> Estabilidade do Modelo</a:t>
            </a:r>
            <a:endParaRPr b="1" sz="10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pt-BR" sz="1100">
                <a:solidFill>
                  <a:schemeClr val="lt1"/>
                </a:solidFill>
              </a:rPr>
              <a:t>Resultados consistentes</a:t>
            </a:r>
            <a:br>
              <a:rPr lang="pt-BR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pt-BR" sz="1100">
                <a:solidFill>
                  <a:schemeClr val="lt1"/>
                </a:solidFill>
              </a:rPr>
              <a:t>Baixo risco de overfitting devido ao uso de várias árvores</a:t>
            </a:r>
            <a:br>
              <a:rPr lang="pt-BR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pt-BR" sz="1100">
                <a:solidFill>
                  <a:schemeClr val="lt1"/>
                </a:solidFill>
              </a:rPr>
              <a:t>Adequado para ambientes de dados heterogêneos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8"/>
          <p:cNvSpPr txBox="1"/>
          <p:nvPr>
            <p:ph type="title"/>
          </p:nvPr>
        </p:nvSpPr>
        <p:spPr>
          <a:xfrm>
            <a:off x="1297500" y="393750"/>
            <a:ext cx="70389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Processo de Treinamento</a:t>
            </a:r>
            <a:endParaRPr/>
          </a:p>
        </p:txBody>
      </p:sp>
      <p:sp>
        <p:nvSpPr>
          <p:cNvPr id="303" name="Google Shape;303;p28"/>
          <p:cNvSpPr txBox="1"/>
          <p:nvPr>
            <p:ph idx="1" type="body"/>
          </p:nvPr>
        </p:nvSpPr>
        <p:spPr>
          <a:xfrm>
            <a:off x="1297500" y="1546375"/>
            <a:ext cx="7038900" cy="29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A divisão treino → teste respeitou a ordem cronológica, garantindo avaliação apenas com dados futuros.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O modelo foi treinado com lags e variáveis de tendência, capturando padrões históricos e movimentos da série.</a:t>
            </a:r>
            <a:endParaRPr sz="1800"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Para projetar os 3 meses futuros, utilizou-se simulação autorregressiva, onde cada previsão alimenta a estimativa do período seguinte.</a:t>
            </a:r>
            <a:endParaRPr sz="1800"/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9"/>
          <p:cNvSpPr txBox="1"/>
          <p:nvPr>
            <p:ph type="title"/>
          </p:nvPr>
        </p:nvSpPr>
        <p:spPr>
          <a:xfrm>
            <a:off x="1297500" y="393750"/>
            <a:ext cx="70389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Interpretação dos Resultados</a:t>
            </a:r>
            <a:endParaRPr/>
          </a:p>
        </p:txBody>
      </p:sp>
      <p:sp>
        <p:nvSpPr>
          <p:cNvPr id="309" name="Google Shape;309;p29"/>
          <p:cNvSpPr txBox="1"/>
          <p:nvPr>
            <p:ph idx="1" type="body"/>
          </p:nvPr>
        </p:nvSpPr>
        <p:spPr>
          <a:xfrm>
            <a:off x="916375" y="1498175"/>
            <a:ext cx="7419900" cy="29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Professores com tendência de aumento apresentam projeções acima de 120 horas, coerente com o histórico.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Professores com queda consistente têm previsões próximas de 0 hora, refletindo redução progressiva.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O modelo capturou bem oscilações naturais e respondeu adequadamente às mudanças estruturais da série temporal.</a:t>
            </a:r>
            <a:endParaRPr sz="15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0"/>
          <p:cNvSpPr txBox="1"/>
          <p:nvPr>
            <p:ph type="title"/>
          </p:nvPr>
        </p:nvSpPr>
        <p:spPr>
          <a:xfrm>
            <a:off x="1297500" y="393750"/>
            <a:ext cx="70389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Métricas analisadas - Tendência de Horas Previstas por Colaborador: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30"/>
          <p:cNvSpPr txBox="1"/>
          <p:nvPr>
            <p:ph idx="1" type="body"/>
          </p:nvPr>
        </p:nvSpPr>
        <p:spPr>
          <a:xfrm>
            <a:off x="1297500" y="1610675"/>
            <a:ext cx="7038900" cy="28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São os valores previstos pelo modelo para a carga horária que cada professor deverá registrar nos próximos três meses.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Permite antecipar cenários de sobrecarga ou ociosidade.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Suporta o planejamento operacional do PCP, evitando decisões reativas.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Gera visibilidade contínua da tendência de atuação de cada colaborador.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Habilita uma análise de curto prazo, adequada ao ciclo mensal de pagamento.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0" name="Google Shape;320;p31" title="Inete Maria Junkes Pedr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900" y="252900"/>
            <a:ext cx="4566226" cy="22831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1" title="Maria Eduarda Coelho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7950" y="2623500"/>
            <a:ext cx="4847076" cy="242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2"/>
          <p:cNvSpPr txBox="1"/>
          <p:nvPr>
            <p:ph type="title"/>
          </p:nvPr>
        </p:nvSpPr>
        <p:spPr>
          <a:xfrm>
            <a:off x="1297500" y="393750"/>
            <a:ext cx="70389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Métricas analisadas - Risco de Excesso (Previsão &gt; 120 horas)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2"/>
          <p:cNvSpPr txBox="1"/>
          <p:nvPr>
            <p:ph idx="1" type="body"/>
          </p:nvPr>
        </p:nvSpPr>
        <p:spPr>
          <a:xfrm>
            <a:off x="1377875" y="1433875"/>
            <a:ext cx="7038900" cy="30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Identificação de instrutores horistas cuja previsão para o próximo mês ultrapassa o limite institucional de 120 horas, o que caracteriza risco de extrapolação.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Com a </a:t>
            </a:r>
            <a:r>
              <a:rPr lang="pt-BR" sz="1500"/>
              <a:t> extrapolação por mais de 7 meses é indicado pelo negócio que o colaborador seja convertido para mensalista.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Evita inconsistências contratuais e impactos jurídicos.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Auxilia no equilíbrio da carga entre equipes e polos de ensino.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Permite antecipar ajustes de alocação e realocação docente.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Evita custos altos para instituição.</a:t>
            </a:r>
            <a:endParaRPr sz="15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2" name="Google Shape;33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063" y="650175"/>
            <a:ext cx="8371874" cy="206745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3"/>
          <p:cNvSpPr txBox="1"/>
          <p:nvPr/>
        </p:nvSpPr>
        <p:spPr>
          <a:xfrm>
            <a:off x="386075" y="265275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Amostragem de resultados do modelo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p33"/>
          <p:cNvSpPr txBox="1"/>
          <p:nvPr/>
        </p:nvSpPr>
        <p:spPr>
          <a:xfrm>
            <a:off x="386075" y="2738550"/>
            <a:ext cx="4750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Amostragem de dados do BI Corporativo - FIESC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5" name="Google Shape;33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750" y="3144374"/>
            <a:ext cx="8352502" cy="176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4"/>
          <p:cNvSpPr txBox="1"/>
          <p:nvPr>
            <p:ph type="title"/>
          </p:nvPr>
        </p:nvSpPr>
        <p:spPr>
          <a:xfrm>
            <a:off x="1297500" y="393750"/>
            <a:ext cx="70389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Métricas analisadas - </a:t>
            </a:r>
            <a:r>
              <a:rPr lang="pt-BR"/>
              <a:t>Risco de Baixa Ocupação (Previsão = 0 hora)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34"/>
          <p:cNvSpPr txBox="1"/>
          <p:nvPr>
            <p:ph idx="1" type="body"/>
          </p:nvPr>
        </p:nvSpPr>
        <p:spPr>
          <a:xfrm>
            <a:off x="1377875" y="1433875"/>
            <a:ext cx="7038900" cy="30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/>
              <a:t>Indica professores cujas previsões apontam para ausência total de horas no próximo mês.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Instrutores horistas com 7 meses consecutivos em 0 horas  </a:t>
            </a:r>
            <a:r>
              <a:rPr lang="pt-BR" sz="1500"/>
              <a:t>segundo</a:t>
            </a:r>
            <a:r>
              <a:rPr lang="pt-BR" sz="1500"/>
              <a:t> diretrizes internas indica-se o desligamento.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Sinaliza possíveis falhas na distribuição de turmas ou queda na demanda.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Auxilia o PCP a intervir antes que o colaborador fique longos períodos sem registro.</a:t>
            </a:r>
            <a:endParaRPr sz="1500"/>
          </a:p>
          <a:p>
            <a:pPr indent="-3238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Ajuda na manutenção do quadro docente adequado ao volume real de atividades.</a:t>
            </a:r>
            <a:endParaRPr sz="1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000" y="539500"/>
            <a:ext cx="8569602" cy="1956375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5"/>
          <p:cNvSpPr txBox="1"/>
          <p:nvPr/>
        </p:nvSpPr>
        <p:spPr>
          <a:xfrm>
            <a:off x="422000" y="154600"/>
            <a:ext cx="6944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Amostragem de resultados do modelo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48" name="Google Shape;348;p35"/>
          <p:cNvSpPr txBox="1"/>
          <p:nvPr/>
        </p:nvSpPr>
        <p:spPr>
          <a:xfrm>
            <a:off x="422000" y="2641475"/>
            <a:ext cx="5546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Amostragem de dados do BI Corporativo - FIESC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9" name="Google Shape;349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000" y="3026374"/>
            <a:ext cx="8569601" cy="179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Contextualização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080250"/>
            <a:ext cx="7038900" cy="3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A FIESC utiliza colaboradores remunerados por hora (“horistas”), cuja atuação deve seguir normas institucionais.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O PCP é responsável por monitorar a ocupação desses profissionais.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latin typeface="Montserrat"/>
                <a:ea typeface="Montserrat"/>
                <a:cs typeface="Montserrat"/>
                <a:sym typeface="Montserrat"/>
              </a:rPr>
              <a:t>Regras principais: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Horistas com 0 horas por mais de 7 meses → devem ser desligados (subutilização).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Horistas com +120 horas/mês por mais de 7 meses → devem ser convertidos em mensalistas (extrapolação).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A má gestão desses casos impacta em custos, planejamento de escalas e alocação de recursos, reduzindo a eficiência operacional.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4" name="Google Shape;354;p36" title="Resumo_de_Riscos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25" y="1197425"/>
            <a:ext cx="4408301" cy="293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1" y="1200538"/>
            <a:ext cx="4377274" cy="2932629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36"/>
          <p:cNvSpPr txBox="1"/>
          <p:nvPr>
            <p:ph type="title"/>
          </p:nvPr>
        </p:nvSpPr>
        <p:spPr>
          <a:xfrm>
            <a:off x="1202025" y="386775"/>
            <a:ext cx="23271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&gt;120 h e &lt; 10h</a:t>
            </a:r>
            <a:endParaRPr/>
          </a:p>
        </p:txBody>
      </p:sp>
      <p:sp>
        <p:nvSpPr>
          <p:cNvPr id="357" name="Google Shape;357;p36"/>
          <p:cNvSpPr txBox="1"/>
          <p:nvPr>
            <p:ph type="title"/>
          </p:nvPr>
        </p:nvSpPr>
        <p:spPr>
          <a:xfrm>
            <a:off x="5381101" y="434350"/>
            <a:ext cx="25431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&gt;100 h e &lt; 30h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7"/>
          <p:cNvSpPr txBox="1"/>
          <p:nvPr>
            <p:ph type="title"/>
          </p:nvPr>
        </p:nvSpPr>
        <p:spPr>
          <a:xfrm>
            <a:off x="1297500" y="393750"/>
            <a:ext cx="70389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 </a:t>
            </a:r>
            <a:endParaRPr/>
          </a:p>
        </p:txBody>
      </p:sp>
      <p:sp>
        <p:nvSpPr>
          <p:cNvPr id="363" name="Google Shape;363;p37"/>
          <p:cNvSpPr txBox="1"/>
          <p:nvPr/>
        </p:nvSpPr>
        <p:spPr>
          <a:xfrm>
            <a:off x="1110800" y="890000"/>
            <a:ext cx="65949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 modelo escolhido atende </a:t>
            </a:r>
            <a:r>
              <a:rPr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às</a:t>
            </a:r>
            <a:r>
              <a:rPr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necessidades e apresenta resultados satisfatórios para análise;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 partir dos dados obtidos é possível enviar a regional os pontos de atenção para que sejam tratados;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pt-B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Após obter resultados foi avaliado que é plausível utilizar o modelo para as demais regionais do estado.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4" name="Google Shape;364;p37"/>
          <p:cNvSpPr txBox="1"/>
          <p:nvPr>
            <p:ph type="title"/>
          </p:nvPr>
        </p:nvSpPr>
        <p:spPr>
          <a:xfrm>
            <a:off x="1177525" y="2220450"/>
            <a:ext cx="70389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Limitações</a:t>
            </a:r>
            <a:endParaRPr/>
          </a:p>
        </p:txBody>
      </p:sp>
      <p:sp>
        <p:nvSpPr>
          <p:cNvPr id="365" name="Google Shape;365;p37"/>
          <p:cNvSpPr txBox="1"/>
          <p:nvPr>
            <p:ph idx="1" type="body"/>
          </p:nvPr>
        </p:nvSpPr>
        <p:spPr>
          <a:xfrm>
            <a:off x="1110800" y="2736100"/>
            <a:ext cx="6922800" cy="18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pt-BR" sz="1200"/>
              <a:t>Histórico insuficiente para alguns colaboradores (ingressos recentes ou longos afastamentos), reduzindo a robustez das previsões.</a:t>
            </a:r>
            <a:endParaRPr sz="1200"/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pt-BR" sz="1200"/>
              <a:t>Eventos externos como férias e afastamentos não aparecem no SGN, gerando lacunas porque essas ocorrências são registradas apenas no sistema de RH.</a:t>
            </a:r>
            <a:endParaRPr sz="1200"/>
          </a:p>
          <a:p>
            <a:pPr indent="-3048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</a:pPr>
            <a:r>
              <a:rPr lang="pt-BR" sz="1200"/>
              <a:t>Mudanças de contrato (ex.: horista → mensalista) não foram modeladas, podendo afetar a continuidade e interpretação das séries individuais.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8"/>
          <p:cNvSpPr txBox="1"/>
          <p:nvPr>
            <p:ph type="title"/>
          </p:nvPr>
        </p:nvSpPr>
        <p:spPr>
          <a:xfrm>
            <a:off x="1297500" y="393750"/>
            <a:ext cx="7038900" cy="70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Possíveis Melhorias</a:t>
            </a:r>
            <a:endParaRPr/>
          </a:p>
        </p:txBody>
      </p:sp>
      <p:sp>
        <p:nvSpPr>
          <p:cNvPr id="371" name="Google Shape;371;p38"/>
          <p:cNvSpPr txBox="1"/>
          <p:nvPr>
            <p:ph idx="1" type="body"/>
          </p:nvPr>
        </p:nvSpPr>
        <p:spPr>
          <a:xfrm>
            <a:off x="1297500" y="1498175"/>
            <a:ext cx="7038900" cy="29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Expansão da base: </a:t>
            </a:r>
            <a:r>
              <a:rPr lang="pt-BR"/>
              <a:t>ampliar a análise para todas as regionais, tornando o modelo mais representativo.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Incorporação de dados administrativos:</a:t>
            </a:r>
            <a:r>
              <a:rPr lang="pt-BR"/>
              <a:t> tipo de contrato, turno, campus — variáveis já disponíveis e capazes de aumentar a precisão.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Modelos híbridos: </a:t>
            </a:r>
            <a:r>
              <a:rPr lang="pt-BR"/>
              <a:t>combinar Random Forest + Prophet para capturar diferentes padrões temporais.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Segmentação por clusters: </a:t>
            </a:r>
            <a:r>
              <a:rPr lang="pt-BR"/>
              <a:t>treinar modelos específicos por perfil de instrutor (educação, saúde, consultoria, atividades físicas etc.).</a:t>
            </a:r>
            <a:endParaRPr/>
          </a:p>
          <a:p>
            <a:pPr indent="-3111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Uso de indicadores acadêmicos: </a:t>
            </a:r>
            <a:r>
              <a:rPr lang="pt-BR"/>
              <a:t>incluir número de turmas, disciplinas e demais fatores operacionais para enriquecer o contexto das previsões.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5979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Problemas</a:t>
            </a:r>
            <a:endParaRPr/>
          </a:p>
        </p:txBody>
      </p:sp>
      <p:sp>
        <p:nvSpPr>
          <p:cNvPr id="241" name="Google Shape;241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2030400" y="1819625"/>
            <a:ext cx="5877300" cy="7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FFFFFF"/>
                </a:solidFill>
              </a:rPr>
              <a:t>A análise atual é manual e reativa, baseada apenas em painéis de BI.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243" name="Google Shape;24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2030400" y="2784049"/>
            <a:ext cx="5877300" cy="36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FFFFFF"/>
                </a:solidFill>
              </a:rPr>
              <a:t>Não há previsão antecipada para identificar riscos.</a:t>
            </a:r>
            <a:endParaRPr sz="1500">
              <a:solidFill>
                <a:srgbClr val="FFFFFF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FFFFFF"/>
                </a:solidFill>
              </a:rPr>
              <a:t>Necessidade de prever quais instrutores horistas podem:</a:t>
            </a:r>
            <a:endParaRPr sz="15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lang="pt-BR" sz="1500">
                <a:solidFill>
                  <a:srgbClr val="FFFFFF"/>
                </a:solidFill>
              </a:rPr>
              <a:t>Ultrapassar 120 horas nos meses seguinte (extrapolação).</a:t>
            </a:r>
            <a:endParaRPr sz="15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lang="pt-BR" sz="1500">
                <a:solidFill>
                  <a:srgbClr val="FFFFFF"/>
                </a:solidFill>
              </a:rPr>
              <a:t>Registrar 0 horas trabalhadas (subutilização).</a:t>
            </a:r>
            <a:endParaRPr sz="1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 do projeto</a:t>
            </a:r>
            <a:endParaRPr/>
          </a:p>
        </p:txBody>
      </p:sp>
      <p:sp>
        <p:nvSpPr>
          <p:cNvPr id="252" name="Google Shape;252;p20"/>
          <p:cNvSpPr txBox="1"/>
          <p:nvPr>
            <p:ph idx="1" type="body"/>
          </p:nvPr>
        </p:nvSpPr>
        <p:spPr>
          <a:xfrm>
            <a:off x="4260975" y="2028575"/>
            <a:ext cx="4629600" cy="221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500"/>
              <a:t>Entregas principais:</a:t>
            </a:r>
            <a:endParaRPr b="1"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Previsões mensais com valores estimados e intervalos de confiança.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Sinalizadores de risco (Extrapolação e Haver colaboradores sem atividade)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BR" sz="1500"/>
              <a:t>Gráficos com previsões, riscos, séries históricas e métricas de desempenho para apoiar decisões do PCP.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0"/>
          <p:cNvSpPr txBox="1"/>
          <p:nvPr/>
        </p:nvSpPr>
        <p:spPr>
          <a:xfrm>
            <a:off x="2652100" y="1028725"/>
            <a:ext cx="54666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Construir um modelo de Machine Learning para prever a carga horária de cada docente nos próximos 3 meses.</a:t>
            </a:r>
            <a:endParaRPr sz="15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Utilizada</a:t>
            </a:r>
            <a:endParaRPr/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1297500" y="1080250"/>
            <a:ext cx="7038900" cy="339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O projeto utiliza a planilha consolidada com dados de atividades lançadas no sistema SGN,  e extraídos do BI corporativo da FIESC.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Após tratamento, a base final contém: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Matrícula;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Colaborador;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Total de atividades;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Horas por mês (ex.: 2024-04, 2024-06...);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Total_Horas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Cada linha representa um colaborador com seu histórico de horas.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 projeto utiliza dados da Regional Sudeste, referentes aos últimos 12 meses.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Base Utilizada - Qualidade e estrutura</a:t>
            </a:r>
            <a:endParaRPr/>
          </a:p>
        </p:txBody>
      </p:sp>
      <p:sp>
        <p:nvSpPr>
          <p:cNvPr id="265" name="Google Shape;265;p22"/>
          <p:cNvSpPr txBox="1"/>
          <p:nvPr>
            <p:ph idx="1" type="body"/>
          </p:nvPr>
        </p:nvSpPr>
        <p:spPr>
          <a:xfrm>
            <a:off x="1054250" y="1080250"/>
            <a:ext cx="7715400" cy="396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r>
              <a:rPr b="1"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Origem da Base de Dados </a:t>
            </a:r>
            <a:r>
              <a:rPr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: Dados extraídos do BI corporativo FIESC. Inclui todas as atividades realizadas pelos colaboradores horistas, devidamente registradas e aprovadas para pagamento.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Motivo para a Restrição da Base de Dados : </a:t>
            </a:r>
            <a:r>
              <a:rPr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Necessidade de </a:t>
            </a:r>
            <a:r>
              <a:rPr b="1"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realizar uma prova de conceito (PoC) </a:t>
            </a:r>
            <a:r>
              <a:rPr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verificar se o método de Machine Learning escolhido era adequado.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b="1"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ritério</a:t>
            </a:r>
            <a:r>
              <a:rPr b="1"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 Escolha da Regional para a PoC : </a:t>
            </a:r>
            <a:r>
              <a:rPr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Seleção da </a:t>
            </a:r>
            <a:r>
              <a:rPr b="1"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Regional Sudeste</a:t>
            </a:r>
            <a:r>
              <a:rPr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devido a características específicas: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○"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Maior incidência de </a:t>
            </a:r>
            <a:r>
              <a:rPr b="1"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colaboradores extrapolando o limite de 120 horas/mês</a:t>
            </a:r>
            <a:br>
              <a:rPr b="1"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○"/>
            </a:pPr>
            <a:r>
              <a:rPr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Maior quantidade de </a:t>
            </a:r>
            <a:r>
              <a:rPr b="1"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colaboradores registrados sem atividades associadas</a:t>
            </a:r>
            <a:br>
              <a:rPr b="1" lang="pt-BR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</a:br>
            <a:endParaRPr b="1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Essa regional apresenta </a:t>
            </a:r>
            <a:r>
              <a:rPr b="1"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desafios operacionais representativos</a:t>
            </a:r>
            <a:r>
              <a:rPr lang="pt-BR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permitindo avaliar o modelo de forma mais realista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TRATAMENTO DOS DADOS</a:t>
            </a:r>
            <a:endParaRPr/>
          </a:p>
        </p:txBody>
      </p:sp>
      <p:sp>
        <p:nvSpPr>
          <p:cNvPr id="271" name="Google Shape;271;p23"/>
          <p:cNvSpPr txBox="1"/>
          <p:nvPr>
            <p:ph idx="1" type="body"/>
          </p:nvPr>
        </p:nvSpPr>
        <p:spPr>
          <a:xfrm>
            <a:off x="1297500" y="1080250"/>
            <a:ext cx="7038900" cy="39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latin typeface="Montserrat"/>
                <a:ea typeface="Montserrat"/>
                <a:cs typeface="Montserrat"/>
                <a:sym typeface="Montserrat"/>
              </a:rPr>
              <a:t>Transformações temporais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Os dados originais estavam distribuídos por colunas mensais. Para trabalhar com séries temporais, foi necessário: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Converter colunas mensais em formato datetime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Reestruturar para formato long (estrutura de série temporal)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Ordenar cada série por professor e por mês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Essa formatação </a:t>
            </a: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permite</a:t>
            </a: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 uso de modelos que dependem de ordem cronológica.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latin typeface="Montserrat"/>
                <a:ea typeface="Montserrat"/>
                <a:cs typeface="Montserrat"/>
                <a:sym typeface="Montserrat"/>
              </a:rPr>
              <a:t>Tratamento de dados faltantes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A ausência de valores foi tratada segundo critérios: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Meses inexistentes na base → preenchidos com 0 horas.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Histórico curto → mantido para não distorcer a série.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Buracos intermediários → preenchidos com 0, representando inatividade real.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TRATAMENTO DOS DADOS</a:t>
            </a:r>
            <a:endParaRPr/>
          </a:p>
        </p:txBody>
      </p:sp>
      <p:sp>
        <p:nvSpPr>
          <p:cNvPr id="277" name="Google Shape;277;p24"/>
          <p:cNvSpPr txBox="1"/>
          <p:nvPr>
            <p:ph idx="1" type="body"/>
          </p:nvPr>
        </p:nvSpPr>
        <p:spPr>
          <a:xfrm>
            <a:off x="1297500" y="1080250"/>
            <a:ext cx="7038900" cy="39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latin typeface="Montserrat"/>
                <a:ea typeface="Montserrat"/>
                <a:cs typeface="Montserrat"/>
                <a:sym typeface="Montserrat"/>
              </a:rPr>
              <a:t>Tratamento de Outliers</a:t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A base é controlada, não sendo suscetível a </a:t>
            </a: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variações</a:t>
            </a: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 extremas de valor.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As horas mensais por instrutor podem variar entre 0 e 200 horas, faixa coerente com: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Limites contratuais,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Regras internas de alocação,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Legislação vigente.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Portanto: 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Não há outliers estatísticos.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Não há valores artificiais ou anômalos.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Não há necessidade de remoção ou correção.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>
                <a:latin typeface="Montserrat"/>
                <a:ea typeface="Montserrat"/>
                <a:cs typeface="Montserrat"/>
                <a:sym typeface="Montserrat"/>
              </a:rPr>
              <a:t>Os dados já se encontram validados pelos processos institucionais, dispensando intervenções adicionais.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Engenharia de Atributos (Features Criadas)</a:t>
            </a:r>
            <a:endParaRPr/>
          </a:p>
        </p:txBody>
      </p:sp>
      <p:sp>
        <p:nvSpPr>
          <p:cNvPr id="283" name="Google Shape;283;p25"/>
          <p:cNvSpPr txBox="1"/>
          <p:nvPr>
            <p:ph idx="1" type="body"/>
          </p:nvPr>
        </p:nvSpPr>
        <p:spPr>
          <a:xfrm>
            <a:off x="1297500" y="1048100"/>
            <a:ext cx="7038900" cy="343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Lag Features (valores passados) - permitem ao modelo aprender dependência temporal.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lag_1 → horas do mês anterior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lag_2 → duas competências anteriores</a:t>
            </a:r>
            <a:endParaRPr b="1"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lag_3 → três competências anteriores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Rolling Statistics (tendências)</a:t>
            </a:r>
            <a:endParaRPr b="1"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media_movel_3m → suaviza ruídos e captura comportamento médio</a:t>
            </a:r>
            <a:endParaRPr b="1"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desvio_3m → mede instabilidade da carga horária</a:t>
            </a:r>
            <a:endParaRPr b="1"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tendencia → taxa de variação da média móvel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Variação percentual mês a mês</a:t>
            </a:r>
            <a:endParaRPr b="1"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variacao_mensal = (horas_atual - horas_anterior) / horas_anterior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Codificação de mês - Essas variáveis ajudam o modelo a captar sazonalidade.</a:t>
            </a:r>
            <a:endParaRPr b="1"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mes_num → 1 a 12</a:t>
            </a:r>
            <a:endParaRPr b="1"/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b="1" lang="pt-BR"/>
              <a:t>ano → valor numérico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